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Thin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Amatic SC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Spectral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  <p:embeddedFont>
      <p:font typeface="Ultra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544515-DA39-45FE-9D1D-47ACE6BF9E98}">
  <a:tblStyle styleId="{E6544515-DA39-45FE-9D1D-47ACE6BF9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-bold.fntdata"/><Relationship Id="rId20" Type="http://schemas.openxmlformats.org/officeDocument/2006/relationships/font" Target="fonts/RobotoThin-boldItalic.fntdata"/><Relationship Id="rId42" Type="http://schemas.openxmlformats.org/officeDocument/2006/relationships/font" Target="fonts/Spectral-boldItalic.fntdata"/><Relationship Id="rId41" Type="http://schemas.openxmlformats.org/officeDocument/2006/relationships/font" Target="fonts/Spectral-italic.fntdata"/><Relationship Id="rId22" Type="http://schemas.openxmlformats.org/officeDocument/2006/relationships/font" Target="fonts/Roboto-bold.fntdata"/><Relationship Id="rId44" Type="http://schemas.openxmlformats.org/officeDocument/2006/relationships/font" Target="fonts/Oswald-bold.fntdata"/><Relationship Id="rId21" Type="http://schemas.openxmlformats.org/officeDocument/2006/relationships/font" Target="fonts/Roboto-regular.fntdata"/><Relationship Id="rId43" Type="http://schemas.openxmlformats.org/officeDocument/2006/relationships/font" Target="fonts/Oswald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45" Type="http://schemas.openxmlformats.org/officeDocument/2006/relationships/font" Target="fonts/Ult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maticSC-bold.fntdata"/><Relationship Id="rId25" Type="http://schemas.openxmlformats.org/officeDocument/2006/relationships/font" Target="fonts/AmaticSC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8.xml"/><Relationship Id="rId36" Type="http://schemas.openxmlformats.org/officeDocument/2006/relationships/font" Target="fonts/EBGaramond-bold.fntdata"/><Relationship Id="rId17" Type="http://schemas.openxmlformats.org/officeDocument/2006/relationships/font" Target="fonts/RobotoThin-regular.fntdata"/><Relationship Id="rId39" Type="http://schemas.openxmlformats.org/officeDocument/2006/relationships/font" Target="fonts/Spectral-regular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Italic.fntdata"/><Relationship Id="rId19" Type="http://schemas.openxmlformats.org/officeDocument/2006/relationships/font" Target="fonts/RobotoThin-italic.fntdata"/><Relationship Id="rId1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56f48dd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56f48d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6791ae5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06791ae5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06791ae5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06791ae5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06791ae5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06791ae5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a6c5e3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0a6c5e3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6791ae5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06791ae5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06791ae5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06791ae5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06791ae5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06791ae5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06791ae5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06791ae5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6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gif"/><Relationship Id="rId5" Type="http://schemas.openxmlformats.org/officeDocument/2006/relationships/image" Target="../media/image12.gif"/><Relationship Id="rId6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0" Type="http://schemas.openxmlformats.org/officeDocument/2006/relationships/image" Target="../media/image14.gif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27975" y="1578400"/>
            <a:ext cx="533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&amp; Progress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5"/>
              <a:t>Log </a:t>
            </a:r>
            <a:r>
              <a:rPr lang="en" sz="1555"/>
              <a:t>Analysis with Random Forest</a:t>
            </a:r>
            <a:endParaRPr sz="15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5"/>
              <a:t>&amp; AWS Deep Racer</a:t>
            </a:r>
            <a:endParaRPr sz="1555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2, 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Salmons</a:t>
            </a:r>
            <a:endParaRPr/>
          </a:p>
        </p:txBody>
      </p:sp>
      <p:pic>
        <p:nvPicPr>
          <p:cNvPr id="136" name="Google Shape;136;p13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950" y="2466725"/>
            <a:ext cx="325950" cy="3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Rear View</a:t>
            </a:r>
            <a:endParaRPr/>
          </a:p>
        </p:txBody>
      </p:sp>
      <p:sp>
        <p:nvSpPr>
          <p:cNvPr id="330" name="Google Shape;330;p22"/>
          <p:cNvSpPr txBox="1"/>
          <p:nvPr>
            <p:ph idx="1" type="body"/>
          </p:nvPr>
        </p:nvSpPr>
        <p:spPr>
          <a:xfrm>
            <a:off x="1297500" y="1567550"/>
            <a:ext cx="34032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Racecar = </a:t>
            </a:r>
            <a:r>
              <a:rPr b="1" lang="en"/>
              <a:t>Sum of its parts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Approach : </a:t>
            </a:r>
            <a:r>
              <a:rPr b="1" lang="en">
                <a:solidFill>
                  <a:schemeClr val="lt2"/>
                </a:solidFill>
              </a:rPr>
              <a:t>Features</a:t>
            </a:r>
            <a:endParaRPr b="1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Raceline v. Centerline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Line v. Progress</a:t>
            </a:r>
            <a:endParaRPr/>
          </a:p>
        </p:txBody>
      </p:sp>
      <p:sp>
        <p:nvSpPr>
          <p:cNvPr id="331" name="Google Shape;331;p22"/>
          <p:cNvSpPr txBox="1"/>
          <p:nvPr>
            <p:ph idx="2" type="body"/>
          </p:nvPr>
        </p:nvSpPr>
        <p:spPr>
          <a:xfrm>
            <a:off x="4933225" y="1567550"/>
            <a:ext cx="3403200" cy="16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= </a:t>
            </a:r>
            <a:r>
              <a:rPr b="1" lang="en"/>
              <a:t>Sum of its trees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Approach :		: </a:t>
            </a:r>
            <a:r>
              <a:rPr b="1" lang="en">
                <a:solidFill>
                  <a:schemeClr val="lt2"/>
                </a:solidFill>
              </a:rPr>
              <a:t>Features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Maintain awareness, on/off track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performing as expected? </a:t>
            </a:r>
            <a:r>
              <a:rPr b="1" i="1" lang="en"/>
              <a:t>Check engine!</a:t>
            </a:r>
            <a:endParaRPr/>
          </a:p>
        </p:txBody>
      </p:sp>
      <p:sp>
        <p:nvSpPr>
          <p:cNvPr id="332" name="Google Shape;3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22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750" y="1973600"/>
            <a:ext cx="325950" cy="3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3068100" y="3534300"/>
            <a:ext cx="30078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Questions &amp; Comments</a:t>
            </a:r>
            <a:endParaRPr b="1"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Go Race!</a:t>
            </a:r>
            <a:endParaRPr b="1" i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Preface 	</a:t>
            </a:r>
            <a:r>
              <a:rPr lang="en"/>
              <a:t>Rules of the road; </a:t>
            </a:r>
            <a:r>
              <a:rPr lang="en" sz="1200"/>
              <a:t>Environment + Data Set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What</a:t>
            </a:r>
            <a:r>
              <a:rPr lang="en">
                <a:solidFill>
                  <a:schemeClr val="lt2"/>
                </a:solidFill>
              </a:rPr>
              <a:t>	</a:t>
            </a:r>
            <a:r>
              <a:rPr lang="en"/>
              <a:t>	Better Features = Better Rewards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Why</a:t>
            </a:r>
            <a:r>
              <a:rPr lang="en"/>
              <a:t>		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</a:rPr>
              <a:t>How </a:t>
            </a:r>
            <a:r>
              <a:rPr lang="en">
                <a:solidFill>
                  <a:schemeClr val="accent6"/>
                </a:solidFill>
              </a:rPr>
              <a:t>		</a:t>
            </a:r>
            <a:r>
              <a:rPr lang="en"/>
              <a:t>Use Case, Applied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Who </a:t>
            </a:r>
            <a:r>
              <a:rPr lang="en"/>
              <a:t>		Target Audience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</a:rPr>
              <a:t>Caution Flag!</a:t>
            </a:r>
            <a:endParaRPr i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050" y="2353425"/>
            <a:ext cx="325950" cy="3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Environment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31713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Deep Racer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F1-inspired, physical and virtual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Reinforcement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Reward Fn &amp; Randomness</a:t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911" y="1454025"/>
            <a:ext cx="1400775" cy="16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600" y="2758825"/>
            <a:ext cx="1871350" cy="8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038" y="3084675"/>
            <a:ext cx="2933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875" y="3344685"/>
            <a:ext cx="2266849" cy="1352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5658200" y="1165750"/>
            <a:ext cx="1866900" cy="12087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Context</a:t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1297497" y="1315125"/>
            <a:ext cx="2314971" cy="669600"/>
            <a:chOff x="1297497" y="1315125"/>
            <a:chExt cx="2314971" cy="669600"/>
          </a:xfrm>
        </p:grpSpPr>
        <p:cxnSp>
          <p:nvCxnSpPr>
            <p:cNvPr id="164" name="Google Shape;164;p16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65F0AC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65" name="Google Shape;165;p16"/>
            <p:cNvSpPr txBox="1"/>
            <p:nvPr/>
          </p:nvSpPr>
          <p:spPr>
            <a:xfrm>
              <a:off x="1297497" y="1315125"/>
              <a:ext cx="18786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Go Race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Gain new experience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5517319" y="1315126"/>
            <a:ext cx="1940006" cy="1019100"/>
            <a:chOff x="5517319" y="1315126"/>
            <a:chExt cx="1940006" cy="1019100"/>
          </a:xfrm>
        </p:grpSpPr>
        <p:cxnSp>
          <p:nvCxnSpPr>
            <p:cNvPr id="167" name="Google Shape;167;p16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68" name="Google Shape;168;p16"/>
            <p:cNvSpPr txBox="1"/>
            <p:nvPr/>
          </p:nvSpPr>
          <p:spPr>
            <a:xfrm>
              <a:off x="5962125" y="1315126"/>
              <a:ext cx="1495200" cy="10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 Analysis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Telemetry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Discover trends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Evaluate performance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2729475" y="3535140"/>
            <a:ext cx="2029500" cy="1208835"/>
            <a:chOff x="2729475" y="3535140"/>
            <a:chExt cx="2029500" cy="1208835"/>
          </a:xfrm>
        </p:grpSpPr>
        <p:cxnSp>
          <p:nvCxnSpPr>
            <p:cNvPr id="170" name="Google Shape;170;p16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71" name="Google Shape;171;p16"/>
            <p:cNvSpPr txBox="1"/>
            <p:nvPr/>
          </p:nvSpPr>
          <p:spPr>
            <a:xfrm>
              <a:off x="2729475" y="4074375"/>
              <a:ext cx="20295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Make Adjustments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Reward Function Hyperparameter tuning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" name="Google Shape;172;p16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Deep Racer Lifecycle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3" name="Google Shape;173;p16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chemeClr val="lt2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0C343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0C343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flipH="1" rot="-9000757">
            <a:off x="3220953" y="1084808"/>
            <a:ext cx="2690226" cy="269022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0C343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0C343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6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300" y="1315125"/>
            <a:ext cx="325950" cy="3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 title="two men looking under the hood of a car with the word aurora-b on the bottom right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100" y="4027625"/>
            <a:ext cx="1171165" cy="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 title="a race car is driving down a track with a red and white striped barrier .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600" y="1900125"/>
            <a:ext cx="1364775" cy="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16" title="elmo from sesame street standing in front of a wooden wall (Provided by Tenor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012" y="2334216"/>
            <a:ext cx="1270125" cy="72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2184000" y="328025"/>
            <a:ext cx="4776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are we looking to prove?</a:t>
            </a:r>
            <a:endParaRPr sz="2100"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600484" y="1746052"/>
            <a:ext cx="2789706" cy="2816560"/>
            <a:chOff x="2991269" y="1153325"/>
            <a:chExt cx="3514811" cy="3252003"/>
          </a:xfrm>
        </p:grpSpPr>
        <p:sp>
          <p:nvSpPr>
            <p:cNvPr id="190" name="Google Shape;190;p17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91" name="Google Shape;191;p17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192" name="Google Shape;192;p1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3" name="Google Shape;193;p17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</p:sp>
        <p:sp>
          <p:nvSpPr>
            <p:cNvPr id="194" name="Google Shape;194;p17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195" name="Google Shape;195;p1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196" name="Google Shape;196;p17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197" name="Google Shape;197;p1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3C78D8"/>
            </a:solidFill>
            <a:ln cap="flat" cmpd="sng" w="952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98" name="Google Shape;198;p17"/>
          <p:cNvGrpSpPr/>
          <p:nvPr/>
        </p:nvGrpSpPr>
        <p:grpSpPr>
          <a:xfrm>
            <a:off x="2262097" y="1565723"/>
            <a:ext cx="2856991" cy="1199115"/>
            <a:chOff x="4908100" y="889950"/>
            <a:chExt cx="3599586" cy="1384500"/>
          </a:xfrm>
        </p:grpSpPr>
        <p:cxnSp>
          <p:nvCxnSpPr>
            <p:cNvPr id="199" name="Google Shape;199;p1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0" name="Google Shape;200;p17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Higher Reward</a:t>
              </a:r>
              <a:endParaRPr b="1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3172097" y="3055050"/>
            <a:ext cx="3541089" cy="1199115"/>
            <a:chOff x="4908100" y="889953"/>
            <a:chExt cx="4461496" cy="1384500"/>
          </a:xfrm>
        </p:grpSpPr>
        <p:cxnSp>
          <p:nvCxnSpPr>
            <p:cNvPr id="202" name="Google Shape;202;p1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3" name="Google Shape;203;p17"/>
            <p:cNvSpPr txBox="1"/>
            <p:nvPr/>
          </p:nvSpPr>
          <p:spPr>
            <a:xfrm>
              <a:off x="6640496" y="889953"/>
              <a:ext cx="27291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Better Feature Selection</a:t>
              </a:r>
              <a:endPara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2752797" y="2378725"/>
            <a:ext cx="3623956" cy="1199115"/>
            <a:chOff x="4908100" y="889953"/>
            <a:chExt cx="4565901" cy="1384500"/>
          </a:xfrm>
        </p:grpSpPr>
        <p:cxnSp>
          <p:nvCxnSpPr>
            <p:cNvPr id="205" name="Google Shape;205;p1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6" name="Google Shape;206;p17"/>
            <p:cNvSpPr txBox="1"/>
            <p:nvPr/>
          </p:nvSpPr>
          <p:spPr>
            <a:xfrm>
              <a:off x="6640501" y="889953"/>
              <a:ext cx="28335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Applied Consistently (Reward Fn)</a:t>
              </a:r>
              <a:endParaRPr b="1" i="1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Tested Randomly (RL)</a:t>
              </a:r>
              <a:endParaRPr b="1" i="1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" name="Google Shape;2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17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050" y="3491625"/>
            <a:ext cx="325950" cy="3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Random Forest</a:t>
            </a:r>
            <a:endParaRPr/>
          </a:p>
        </p:txBody>
      </p:sp>
      <p:grpSp>
        <p:nvGrpSpPr>
          <p:cNvPr id="214" name="Google Shape;214;p18"/>
          <p:cNvGrpSpPr/>
          <p:nvPr/>
        </p:nvGrpSpPr>
        <p:grpSpPr>
          <a:xfrm>
            <a:off x="786812" y="1359075"/>
            <a:ext cx="2393768" cy="1300551"/>
            <a:chOff x="1118229" y="283742"/>
            <a:chExt cx="2090810" cy="2134500"/>
          </a:xfrm>
        </p:grpSpPr>
        <p:sp>
          <p:nvSpPr>
            <p:cNvPr id="215" name="Google Shape;215;p18"/>
            <p:cNvSpPr/>
            <p:nvPr/>
          </p:nvSpPr>
          <p:spPr>
            <a:xfrm>
              <a:off x="1178639" y="283742"/>
              <a:ext cx="2030400" cy="21345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1118229" y="341745"/>
              <a:ext cx="2048100" cy="987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Decision Trees</a:t>
              </a:r>
              <a:endParaRPr sz="20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118306" y="1427397"/>
              <a:ext cx="2030400" cy="8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b="1" i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Less prone to overfitting </a:t>
              </a:r>
              <a:r>
                <a:rPr b="1" i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 i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Less impact from bad data quality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○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Missing, outliers…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5810087" y="1359075"/>
            <a:ext cx="2393768" cy="1429966"/>
            <a:chOff x="1118229" y="283742"/>
            <a:chExt cx="2090810" cy="2346900"/>
          </a:xfrm>
        </p:grpSpPr>
        <p:sp>
          <p:nvSpPr>
            <p:cNvPr id="220" name="Google Shape;220;p18"/>
            <p:cNvSpPr/>
            <p:nvPr/>
          </p:nvSpPr>
          <p:spPr>
            <a:xfrm>
              <a:off x="1178639" y="283742"/>
              <a:ext cx="2030400" cy="23469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118229" y="341745"/>
              <a:ext cx="2048100" cy="987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Robust</a:t>
              </a:r>
              <a:endParaRPr sz="20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118306" y="1427389"/>
              <a:ext cx="20304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b="1" i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Handles diverse data, does not need to be normalized or linear </a:t>
              </a:r>
              <a:r>
                <a:rPr b="1" i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 i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b="1" i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Scales to support large datasets </a:t>
              </a:r>
              <a:r>
                <a:rPr b="1" i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 i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b="1" i="1"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to market </a:t>
              </a:r>
              <a:r>
                <a:rPr b="1" i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 i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3298445" y="1359075"/>
            <a:ext cx="2393777" cy="1224876"/>
            <a:chOff x="1118229" y="283742"/>
            <a:chExt cx="2090817" cy="2010300"/>
          </a:xfrm>
        </p:grpSpPr>
        <p:sp>
          <p:nvSpPr>
            <p:cNvPr id="225" name="Google Shape;225;p18"/>
            <p:cNvSpPr/>
            <p:nvPr/>
          </p:nvSpPr>
          <p:spPr>
            <a:xfrm>
              <a:off x="1178647" y="283742"/>
              <a:ext cx="2030400" cy="20103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118229" y="341745"/>
              <a:ext cx="2048100" cy="987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Feat. Selection</a:t>
              </a:r>
              <a:endParaRPr sz="20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18317" y="1427371"/>
              <a:ext cx="20304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b="1" i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Quantify feature importance </a:t>
              </a:r>
              <a:r>
                <a:rPr b="1" i="1" lang="en" sz="8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 i="1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 handle </a:t>
              </a:r>
              <a:r>
                <a:rPr b="1" i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highly dimensional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9" name="Google Shape;229;p18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66800"/>
            <a:ext cx="325950" cy="3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>
            <p:ph type="title"/>
          </p:nvPr>
        </p:nvSpPr>
        <p:spPr>
          <a:xfrm>
            <a:off x="678900" y="3107350"/>
            <a:ext cx="13872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Why Not…</a:t>
            </a:r>
            <a:endParaRPr sz="1588"/>
          </a:p>
        </p:txBody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3620100" y="3644825"/>
            <a:ext cx="19038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6">
                <a:solidFill>
                  <a:srgbClr val="76A5AF"/>
                </a:solidFill>
              </a:rPr>
              <a:t>Gradient Boosting</a:t>
            </a:r>
            <a:endParaRPr b="1" sz="1366">
              <a:solidFill>
                <a:srgbClr val="76A5A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B7B7B7"/>
                </a:solidFill>
              </a:rPr>
              <a:t>XGBoost</a:t>
            </a:r>
            <a:endParaRPr i="1" sz="1000">
              <a:solidFill>
                <a:srgbClr val="B7B7B7"/>
              </a:solidFill>
            </a:endParaRPr>
          </a:p>
        </p:txBody>
      </p:sp>
      <p:sp>
        <p:nvSpPr>
          <p:cNvPr id="232" name="Google Shape;232;p18"/>
          <p:cNvSpPr txBox="1"/>
          <p:nvPr>
            <p:ph type="title"/>
          </p:nvPr>
        </p:nvSpPr>
        <p:spPr>
          <a:xfrm>
            <a:off x="2128150" y="3644825"/>
            <a:ext cx="1568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4125"/>
                </a:solidFill>
              </a:rPr>
              <a:t>The Basics</a:t>
            </a:r>
            <a:endParaRPr b="1" sz="15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44">
                <a:solidFill>
                  <a:srgbClr val="B7B7B7"/>
                </a:solidFill>
              </a:rPr>
              <a:t>Decision Tree</a:t>
            </a:r>
            <a:endParaRPr i="1" sz="1144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44">
                <a:solidFill>
                  <a:srgbClr val="B7B7B7"/>
                </a:solidFill>
              </a:rPr>
              <a:t>Naive Bayes</a:t>
            </a:r>
            <a:endParaRPr i="1" sz="1144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44">
                <a:solidFill>
                  <a:srgbClr val="B7B7B7"/>
                </a:solidFill>
              </a:rPr>
              <a:t>Support Vector</a:t>
            </a:r>
            <a:endParaRPr i="1" sz="1366">
              <a:solidFill>
                <a:srgbClr val="B7B7B7"/>
              </a:solidFill>
            </a:endParaRPr>
          </a:p>
        </p:txBody>
      </p:sp>
      <p:sp>
        <p:nvSpPr>
          <p:cNvPr id="233" name="Google Shape;233;p18"/>
          <p:cNvSpPr txBox="1"/>
          <p:nvPr>
            <p:ph type="title"/>
          </p:nvPr>
        </p:nvSpPr>
        <p:spPr>
          <a:xfrm>
            <a:off x="5523900" y="3644825"/>
            <a:ext cx="1568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66">
                <a:solidFill>
                  <a:srgbClr val="FFD966"/>
                </a:solidFill>
              </a:rPr>
              <a:t>Regression</a:t>
            </a:r>
            <a:endParaRPr b="1" sz="1366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B7B7B7"/>
                </a:solidFill>
              </a:rPr>
              <a:t>Linear/Logistic</a:t>
            </a:r>
            <a:endParaRPr i="1" sz="10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B7B7B7"/>
                </a:solidFill>
              </a:rPr>
              <a:t>KNeighbors</a:t>
            </a:r>
            <a:endParaRPr i="1" sz="1000">
              <a:solidFill>
                <a:srgbClr val="B7B7B7"/>
              </a:solidFill>
            </a:endParaRPr>
          </a:p>
        </p:txBody>
      </p:sp>
      <p:cxnSp>
        <p:nvCxnSpPr>
          <p:cNvPr id="234" name="Google Shape;234;p18"/>
          <p:cNvCxnSpPr>
            <a:stCxn id="232" idx="0"/>
            <a:endCxn id="215" idx="2"/>
          </p:cNvCxnSpPr>
          <p:nvPr/>
        </p:nvCxnSpPr>
        <p:spPr>
          <a:xfrm flipH="1" rot="5400000">
            <a:off x="1972600" y="2705225"/>
            <a:ext cx="985200" cy="89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8"/>
          <p:cNvCxnSpPr>
            <a:stCxn id="232" idx="0"/>
            <a:endCxn id="225" idx="2"/>
          </p:cNvCxnSpPr>
          <p:nvPr/>
        </p:nvCxnSpPr>
        <p:spPr>
          <a:xfrm rot="-5400000">
            <a:off x="3190600" y="2305625"/>
            <a:ext cx="1060800" cy="1617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18"/>
          <p:cNvCxnSpPr>
            <a:stCxn id="232" idx="0"/>
            <a:endCxn id="220" idx="2"/>
          </p:cNvCxnSpPr>
          <p:nvPr/>
        </p:nvCxnSpPr>
        <p:spPr>
          <a:xfrm rot="-5400000">
            <a:off x="4549000" y="1152125"/>
            <a:ext cx="855900" cy="41295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8"/>
          <p:cNvCxnSpPr>
            <a:stCxn id="233" idx="0"/>
            <a:endCxn id="225" idx="2"/>
          </p:cNvCxnSpPr>
          <p:nvPr/>
        </p:nvCxnSpPr>
        <p:spPr>
          <a:xfrm flipH="1" rot="5400000">
            <a:off x="4888500" y="2225375"/>
            <a:ext cx="1060800" cy="17781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8"/>
          <p:cNvCxnSpPr>
            <a:stCxn id="233" idx="0"/>
            <a:endCxn id="220" idx="2"/>
          </p:cNvCxnSpPr>
          <p:nvPr/>
        </p:nvCxnSpPr>
        <p:spPr>
          <a:xfrm rot="-5400000">
            <a:off x="6246750" y="2850125"/>
            <a:ext cx="855900" cy="7335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8"/>
          <p:cNvCxnSpPr>
            <a:stCxn id="233" idx="0"/>
            <a:endCxn id="215" idx="2"/>
          </p:cNvCxnSpPr>
          <p:nvPr/>
        </p:nvCxnSpPr>
        <p:spPr>
          <a:xfrm flipH="1" rot="5400000">
            <a:off x="3670500" y="1007375"/>
            <a:ext cx="985200" cy="4289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18"/>
          <p:cNvCxnSpPr>
            <a:stCxn id="231" idx="0"/>
            <a:endCxn id="215" idx="2"/>
          </p:cNvCxnSpPr>
          <p:nvPr/>
        </p:nvCxnSpPr>
        <p:spPr>
          <a:xfrm flipH="1" rot="5400000">
            <a:off x="2802600" y="1875425"/>
            <a:ext cx="985200" cy="255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18"/>
          <p:cNvCxnSpPr>
            <a:stCxn id="231" idx="0"/>
            <a:endCxn id="220" idx="2"/>
          </p:cNvCxnSpPr>
          <p:nvPr/>
        </p:nvCxnSpPr>
        <p:spPr>
          <a:xfrm rot="-5400000">
            <a:off x="5378850" y="1982075"/>
            <a:ext cx="855900" cy="2469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Race Results</a:t>
            </a:r>
            <a:endParaRPr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3076593" y="3110035"/>
            <a:ext cx="524100" cy="1170678"/>
            <a:chOff x="3036468" y="1344347"/>
            <a:chExt cx="524100" cy="1170678"/>
          </a:xfrm>
        </p:grpSpPr>
        <p:sp>
          <p:nvSpPr>
            <p:cNvPr id="249" name="Google Shape;249;p19"/>
            <p:cNvSpPr/>
            <p:nvPr/>
          </p:nvSpPr>
          <p:spPr>
            <a:xfrm rot="2700000">
              <a:off x="3108448" y="1425873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rot="2700000">
              <a:off x="3108448" y="1641399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3108448" y="1856925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 rot="2700000">
              <a:off x="3108448" y="2072451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3" name="Google Shape;253;p19"/>
          <p:cNvSpPr/>
          <p:nvPr/>
        </p:nvSpPr>
        <p:spPr>
          <a:xfrm>
            <a:off x="1297500" y="1692973"/>
            <a:ext cx="213000" cy="180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868500" y="1889825"/>
            <a:ext cx="380100" cy="3612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123288" y="2362325"/>
            <a:ext cx="299400" cy="265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035575" y="3164650"/>
            <a:ext cx="380100" cy="3612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736300" y="3093975"/>
            <a:ext cx="380100" cy="3612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622950" y="2491900"/>
            <a:ext cx="380100" cy="361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035575" y="3817588"/>
            <a:ext cx="380100" cy="3612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134675" y="2806385"/>
            <a:ext cx="213000" cy="180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290175" y="3419648"/>
            <a:ext cx="213000" cy="180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452463" y="3763748"/>
            <a:ext cx="213000" cy="1800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19"/>
          <p:cNvCxnSpPr>
            <a:stCxn id="257" idx="0"/>
            <a:endCxn id="260" idx="2"/>
          </p:cNvCxnSpPr>
          <p:nvPr/>
        </p:nvCxnSpPr>
        <p:spPr>
          <a:xfrm rot="-5400000">
            <a:off x="931600" y="2891025"/>
            <a:ext cx="197700" cy="208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19"/>
          <p:cNvCxnSpPr>
            <a:stCxn id="260" idx="0"/>
            <a:endCxn id="255" idx="4"/>
          </p:cNvCxnSpPr>
          <p:nvPr/>
        </p:nvCxnSpPr>
        <p:spPr>
          <a:xfrm rot="-5400000">
            <a:off x="1167975" y="2701385"/>
            <a:ext cx="178200" cy="31800"/>
          </a:xfrm>
          <a:prstGeom prst="curved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19"/>
          <p:cNvCxnSpPr>
            <a:stCxn id="255" idx="0"/>
            <a:endCxn id="253" idx="4"/>
          </p:cNvCxnSpPr>
          <p:nvPr/>
        </p:nvCxnSpPr>
        <p:spPr>
          <a:xfrm rot="-5400000">
            <a:off x="1093888" y="2052125"/>
            <a:ext cx="489300" cy="1311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19"/>
          <p:cNvCxnSpPr>
            <a:stCxn id="254" idx="7"/>
            <a:endCxn id="253" idx="3"/>
          </p:cNvCxnSpPr>
          <p:nvPr/>
        </p:nvCxnSpPr>
        <p:spPr>
          <a:xfrm rot="-5400000">
            <a:off x="1212886" y="1826772"/>
            <a:ext cx="96000" cy="135900"/>
          </a:xfrm>
          <a:prstGeom prst="curvedConnector3">
            <a:avLst>
              <a:gd fmla="val 638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19"/>
          <p:cNvCxnSpPr>
            <a:stCxn id="257" idx="4"/>
            <a:endCxn id="259" idx="1"/>
          </p:cNvCxnSpPr>
          <p:nvPr/>
        </p:nvCxnSpPr>
        <p:spPr>
          <a:xfrm flipH="1" rot="-5400000">
            <a:off x="801250" y="3580275"/>
            <a:ext cx="415200" cy="165000"/>
          </a:xfrm>
          <a:prstGeom prst="curvedConnector3">
            <a:avLst>
              <a:gd fmla="val 43643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19"/>
          <p:cNvCxnSpPr>
            <a:stCxn id="261" idx="3"/>
            <a:endCxn id="259" idx="0"/>
          </p:cNvCxnSpPr>
          <p:nvPr/>
        </p:nvCxnSpPr>
        <p:spPr>
          <a:xfrm rot="5400000">
            <a:off x="1151418" y="3647537"/>
            <a:ext cx="244200" cy="95700"/>
          </a:xfrm>
          <a:prstGeom prst="curvedConnector3">
            <a:avLst>
              <a:gd fmla="val 554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19" title="Colorful Natural Tre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38" y="2480025"/>
            <a:ext cx="801574" cy="80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19"/>
          <p:cNvCxnSpPr>
            <a:stCxn id="269" idx="3"/>
            <a:endCxn id="249" idx="3"/>
          </p:cNvCxnSpPr>
          <p:nvPr/>
        </p:nvCxnSpPr>
        <p:spPr>
          <a:xfrm>
            <a:off x="2543312" y="2880812"/>
            <a:ext cx="609900" cy="486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1" name="Google Shape;271;p19"/>
          <p:cNvGrpSpPr/>
          <p:nvPr/>
        </p:nvGrpSpPr>
        <p:grpSpPr>
          <a:xfrm>
            <a:off x="3086005" y="2152796"/>
            <a:ext cx="524100" cy="955152"/>
            <a:chOff x="3036468" y="2661984"/>
            <a:chExt cx="524100" cy="955152"/>
          </a:xfrm>
        </p:grpSpPr>
        <p:sp>
          <p:nvSpPr>
            <p:cNvPr id="272" name="Google Shape;272;p19"/>
            <p:cNvSpPr/>
            <p:nvPr/>
          </p:nvSpPr>
          <p:spPr>
            <a:xfrm rot="2700000">
              <a:off x="3108448" y="2743509"/>
              <a:ext cx="380141" cy="361049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 rot="2700000">
              <a:off x="3108448" y="2959035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 rot="2700000">
              <a:off x="3108448" y="3174562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5" name="Google Shape;275;p19"/>
          <p:cNvCxnSpPr>
            <a:stCxn id="269" idx="3"/>
            <a:endCxn id="273" idx="3"/>
          </p:cNvCxnSpPr>
          <p:nvPr/>
        </p:nvCxnSpPr>
        <p:spPr>
          <a:xfrm flipH="1" rot="10800000">
            <a:off x="2543312" y="2625512"/>
            <a:ext cx="619500" cy="2553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19"/>
          <p:cNvCxnSpPr>
            <a:stCxn id="269" idx="3"/>
            <a:endCxn id="277" idx="3"/>
          </p:cNvCxnSpPr>
          <p:nvPr/>
        </p:nvCxnSpPr>
        <p:spPr>
          <a:xfrm flipH="1" rot="10800000">
            <a:off x="2543312" y="1886012"/>
            <a:ext cx="609900" cy="9948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8" name="Google Shape;278;p19"/>
          <p:cNvGrpSpPr/>
          <p:nvPr/>
        </p:nvGrpSpPr>
        <p:grpSpPr>
          <a:xfrm>
            <a:off x="3076593" y="1413171"/>
            <a:ext cx="524100" cy="739626"/>
            <a:chOff x="3036468" y="3764071"/>
            <a:chExt cx="524100" cy="739626"/>
          </a:xfrm>
        </p:grpSpPr>
        <p:sp>
          <p:nvSpPr>
            <p:cNvPr id="279" name="Google Shape;279;p19"/>
            <p:cNvSpPr/>
            <p:nvPr/>
          </p:nvSpPr>
          <p:spPr>
            <a:xfrm rot="2700000">
              <a:off x="3108448" y="3845597"/>
              <a:ext cx="380141" cy="361049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 rot="2700000">
              <a:off x="3108448" y="4061123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80" name="Google Shape;280;p19"/>
          <p:cNvCxnSpPr>
            <a:stCxn id="256" idx="6"/>
            <a:endCxn id="269" idx="1"/>
          </p:cNvCxnSpPr>
          <p:nvPr/>
        </p:nvCxnSpPr>
        <p:spPr>
          <a:xfrm flipH="1" rot="10800000">
            <a:off x="1415675" y="2880850"/>
            <a:ext cx="326100" cy="46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19"/>
          <p:cNvCxnSpPr>
            <a:stCxn id="262" idx="0"/>
            <a:endCxn id="269" idx="1"/>
          </p:cNvCxnSpPr>
          <p:nvPr/>
        </p:nvCxnSpPr>
        <p:spPr>
          <a:xfrm rot="-5400000">
            <a:off x="1208863" y="3230948"/>
            <a:ext cx="882900" cy="18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19"/>
          <p:cNvCxnSpPr>
            <a:stCxn id="253" idx="5"/>
            <a:endCxn id="269" idx="1"/>
          </p:cNvCxnSpPr>
          <p:nvPr/>
        </p:nvCxnSpPr>
        <p:spPr>
          <a:xfrm flipH="1" rot="-5400000">
            <a:off x="1093507" y="2232412"/>
            <a:ext cx="1034100" cy="262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19"/>
          <p:cNvCxnSpPr>
            <a:stCxn id="260" idx="6"/>
            <a:endCxn id="269" idx="1"/>
          </p:cNvCxnSpPr>
          <p:nvPr/>
        </p:nvCxnSpPr>
        <p:spPr>
          <a:xfrm flipH="1" rot="10800000">
            <a:off x="1347675" y="2880785"/>
            <a:ext cx="394200" cy="156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19"/>
          <p:cNvCxnSpPr>
            <a:stCxn id="258" idx="4"/>
            <a:endCxn id="257" idx="0"/>
          </p:cNvCxnSpPr>
          <p:nvPr/>
        </p:nvCxnSpPr>
        <p:spPr>
          <a:xfrm flipH="1" rot="-5400000">
            <a:off x="749250" y="2916850"/>
            <a:ext cx="240900" cy="1134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19"/>
          <p:cNvCxnSpPr>
            <a:stCxn id="254" idx="3"/>
            <a:endCxn id="258" idx="0"/>
          </p:cNvCxnSpPr>
          <p:nvPr/>
        </p:nvCxnSpPr>
        <p:spPr>
          <a:xfrm rot="5400000">
            <a:off x="721664" y="2289328"/>
            <a:ext cx="293700" cy="111300"/>
          </a:xfrm>
          <a:prstGeom prst="curvedConnector3">
            <a:avLst>
              <a:gd fmla="val 59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86" name="Google Shape;286;p19"/>
          <p:cNvGraphicFramePr/>
          <p:nvPr/>
        </p:nvGraphicFramePr>
        <p:xfrm>
          <a:off x="4129350" y="139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{E6544515-DA39-45FE-9D1D-47ACE6BF9E98}</a:tableStyleId>
              </a:tblPr>
              <a:tblGrid>
                <a:gridCol w="1042300"/>
                <a:gridCol w="1338850"/>
                <a:gridCol w="1285750"/>
              </a:tblGrid>
              <a:tr h="32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Feature Set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Reward (est.)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Lap Time (est.)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83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Average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100 pts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2m 30s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3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</a:rPr>
                        <a:t>Better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250 pts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1m 45s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3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Best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750 pts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50s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7" name="Google Shape;287;p19" title="a man is wearing a black sweater and making a funny face .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6701" y="1782823"/>
            <a:ext cx="669700" cy="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 title="a man with a beard is wearing a sweater and making a silly face .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600" y="2690182"/>
            <a:ext cx="609901" cy="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 title="a man reading a piece of paper with #schitts creek written in the corner (Provided by Tenor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0188" y="3498875"/>
            <a:ext cx="642725" cy="6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296" name="Google Shape;296;p20"/>
          <p:cNvSpPr txBox="1"/>
          <p:nvPr>
            <p:ph idx="1" type="body"/>
          </p:nvPr>
        </p:nvSpPr>
        <p:spPr>
          <a:xfrm>
            <a:off x="2202300" y="1567550"/>
            <a:ext cx="15936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Contributors</a:t>
            </a:r>
            <a:endParaRPr/>
          </a:p>
        </p:txBody>
      </p:sp>
      <p:sp>
        <p:nvSpPr>
          <p:cNvPr id="297" name="Google Shape;297;p20"/>
          <p:cNvSpPr txBox="1"/>
          <p:nvPr>
            <p:ph idx="2" type="body"/>
          </p:nvPr>
        </p:nvSpPr>
        <p:spPr>
          <a:xfrm>
            <a:off x="5474275" y="1567550"/>
            <a:ext cx="23211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accent5"/>
                </a:solidFill>
              </a:rPr>
              <a:t>Managers/Directors</a:t>
            </a:r>
            <a:endParaRPr/>
          </a:p>
        </p:txBody>
      </p:sp>
      <p:sp>
        <p:nvSpPr>
          <p:cNvPr id="298" name="Google Shape;2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1520400" y="2062250"/>
            <a:ext cx="2957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Gaps in Logic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" sz="11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Fn</a:t>
            </a:r>
            <a:r>
              <a:rPr lang="en" sz="11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" sz="1100">
                <a:solidFill>
                  <a:srgbClr val="E06666"/>
                </a:solidFill>
                <a:latin typeface="Spectral"/>
                <a:ea typeface="Spectral"/>
                <a:cs typeface="Spectral"/>
                <a:sym typeface="Spectral"/>
              </a:rPr>
              <a:t>S</a:t>
            </a:r>
            <a:r>
              <a:rPr lang="en" sz="1100">
                <a:solidFill>
                  <a:srgbClr val="93C47D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1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en" sz="1100">
                <a:solidFill>
                  <a:srgbClr val="FFD966"/>
                </a:solidFill>
                <a:latin typeface="Amatic SC"/>
                <a:ea typeface="Amatic SC"/>
                <a:cs typeface="Amatic SC"/>
                <a:sym typeface="Amatic SC"/>
              </a:rPr>
              <a:t>b</a:t>
            </a:r>
            <a:r>
              <a:rPr lang="en" sz="11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100">
                <a:solidFill>
                  <a:srgbClr val="CC4125"/>
                </a:solidFill>
                <a:latin typeface="Ultra"/>
                <a:ea typeface="Ultra"/>
                <a:cs typeface="Ultra"/>
                <a:sym typeface="Ultra"/>
              </a:rPr>
              <a:t>e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degree of confidence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impact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Faster iterations, performance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 lap times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 harder tracks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5129575" y="2062250"/>
            <a:ext cx="30105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Resource &amp;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Retention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  </a:t>
            </a: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$  </a:t>
            </a:r>
            <a:r>
              <a:rPr lang="en" sz="11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-&gt;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$$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-&gt;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$$$</a:t>
            </a:r>
            <a:endParaRPr sz="11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on Investment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Aligned focus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Less distraction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Caution: </a:t>
            </a:r>
            <a:r>
              <a:rPr i="1" lang="en"/>
              <a:t>Pump The Breaks!</a:t>
            </a:r>
            <a:endParaRPr i="1"/>
          </a:p>
        </p:txBody>
      </p:sp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319" y="2284925"/>
            <a:ext cx="1785200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753" y="2219375"/>
            <a:ext cx="1618648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599" y="2343813"/>
            <a:ext cx="2420488" cy="7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913" y="3450738"/>
            <a:ext cx="2733300" cy="105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21"/>
          <p:cNvGrpSpPr/>
          <p:nvPr/>
        </p:nvGrpSpPr>
        <p:grpSpPr>
          <a:xfrm>
            <a:off x="2165778" y="1181451"/>
            <a:ext cx="227931" cy="477637"/>
            <a:chOff x="3036468" y="1344347"/>
            <a:chExt cx="524100" cy="1170678"/>
          </a:xfrm>
        </p:grpSpPr>
        <p:sp>
          <p:nvSpPr>
            <p:cNvPr id="311" name="Google Shape;311;p21"/>
            <p:cNvSpPr/>
            <p:nvPr/>
          </p:nvSpPr>
          <p:spPr>
            <a:xfrm rot="2700000">
              <a:off x="3108448" y="1425873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 rot="2700000">
              <a:off x="3108448" y="1641399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 rot="2700000">
              <a:off x="3108448" y="1856925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 rot="2700000">
              <a:off x="3108448" y="2072451"/>
              <a:ext cx="380141" cy="36104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15" name="Google Shape;315;p21" title="File:Checkmark green.sv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5950" y="2037125"/>
            <a:ext cx="589025" cy="5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 title="File:Xmark01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1950" y="2037125"/>
            <a:ext cx="723130" cy="5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369" y="3561700"/>
            <a:ext cx="1785200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803" y="3496150"/>
            <a:ext cx="1618648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 title="File:Checkmark green.sv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3000" y="3313900"/>
            <a:ext cx="589025" cy="5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 title="File:Checkmark green.sv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6050" y="3313900"/>
            <a:ext cx="589025" cy="5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1"/>
          <p:cNvSpPr txBox="1"/>
          <p:nvPr/>
        </p:nvSpPr>
        <p:spPr>
          <a:xfrm>
            <a:off x="2393713" y="1231425"/>
            <a:ext cx="4633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Features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one part of a </a:t>
            </a:r>
            <a:r>
              <a:rPr b="1" i="1"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much larger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development effort.</a:t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1" title="Colorful Natural Tree | Free SV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6775" y="1257300"/>
            <a:ext cx="325950" cy="3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21" title="a sign that says &quot; welcome race fans &quot; at the bottom of it (Provided by Tenor)"/>
          <p:cNvPicPr preferRelativeResize="0"/>
          <p:nvPr/>
        </p:nvPicPr>
        <p:blipFill rotWithShape="1">
          <a:blip r:embed="rId10">
            <a:alphaModFix/>
          </a:blip>
          <a:srcRect b="27001" l="39213" r="0" t="10755"/>
          <a:stretch/>
        </p:blipFill>
        <p:spPr>
          <a:xfrm>
            <a:off x="6975150" y="393750"/>
            <a:ext cx="1497300" cy="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